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95" r:id="rId2"/>
    <p:sldId id="304" r:id="rId3"/>
    <p:sldId id="305" r:id="rId4"/>
    <p:sldId id="257" r:id="rId5"/>
    <p:sldId id="297" r:id="rId6"/>
    <p:sldId id="301" r:id="rId7"/>
    <p:sldId id="300" r:id="rId8"/>
    <p:sldId id="299" r:id="rId9"/>
    <p:sldId id="303" r:id="rId10"/>
    <p:sldId id="302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5A10"/>
    <a:srgbClr val="F57921"/>
    <a:srgbClr val="FE2E2E"/>
    <a:srgbClr val="9C9DB2"/>
    <a:srgbClr val="282A3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510" autoAdjust="0"/>
  </p:normalViewPr>
  <p:slideViewPr>
    <p:cSldViewPr snapToGrid="0">
      <p:cViewPr varScale="1">
        <p:scale>
          <a:sx n="82" d="100"/>
          <a:sy n="82" d="100"/>
        </p:scale>
        <p:origin x="35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C50B7-0FA8-43EE-AA9F-47F61723FF83}" type="datetimeFigureOut">
              <a:rPr lang="en-GB" smtClean="0"/>
              <a:t>19/12/2022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E7BBA-6688-40E5-BD5A-6CE991A7389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93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E7BBA-6688-40E5-BD5A-6CE991A738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429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E7BBA-6688-40E5-BD5A-6CE991A738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174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E7BBA-6688-40E5-BD5A-6CE991A738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323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E7BBA-6688-40E5-BD5A-6CE991A738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985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E7BBA-6688-40E5-BD5A-6CE991A738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019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E7BBA-6688-40E5-BD5A-6CE991A738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827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E7BBA-6688-40E5-BD5A-6CE991A738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712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E7BBA-6688-40E5-BD5A-6CE991A738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42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E7BBA-6688-40E5-BD5A-6CE991A738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269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E7BBA-6688-40E5-BD5A-6CE991A738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434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494AAA-4780-6E63-EF79-142F9BEBB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3B3A608-59B9-C13A-D9A1-0EE3E7CD5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A8884D2-0878-C40F-D558-AFAA08D56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332-C8B3-44B9-81FA-D561697983E6}" type="datetimeFigureOut">
              <a:rPr lang="it-IT" smtClean="0"/>
              <a:t>19/12/2022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BF0563-9201-A7B8-7C2D-0AE67BA9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E63B01-CA3E-28CE-04DA-81022C41A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DED1-1B35-4B06-A055-E240B91163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7187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5C1748-BB7D-5F1A-70B0-F24A3473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2CF7B62-08FE-E854-D4FE-EB7F0743E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D6C3F9-ADEB-F8AC-F912-896508F82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332-C8B3-44B9-81FA-D561697983E6}" type="datetimeFigureOut">
              <a:rPr lang="it-IT" smtClean="0"/>
              <a:t>19/12/2022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3B7F26-9141-1BA7-82C0-ACD3A1417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D713D1A-43FC-2F09-0246-EFCD0F74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DED1-1B35-4B06-A055-E240B91163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1611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B57D335-E8A2-280E-B2F4-93299EC80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9A108D8-7A14-6FC8-06DC-89D49A032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C9875B-7CBF-5258-7113-91326A426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332-C8B3-44B9-81FA-D561697983E6}" type="datetimeFigureOut">
              <a:rPr lang="it-IT" smtClean="0"/>
              <a:t>19/12/2022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0CB43AC-01C6-8E6D-21C2-F69A6BFEF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257F02-6234-C391-98E4-3E90D40E3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DED1-1B35-4B06-A055-E240B91163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729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86370A-1665-FF55-545F-6C592C97E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B55C82-204F-2711-D294-390C86386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6397BC7-2929-B9BE-F895-56A4A6A2B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332-C8B3-44B9-81FA-D561697983E6}" type="datetimeFigureOut">
              <a:rPr lang="it-IT" smtClean="0"/>
              <a:t>19/12/2022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0AEA27-065B-4BA0-394D-336453E2A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1EC87C-7E80-7711-0D5E-899A5B5F3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DED1-1B35-4B06-A055-E240B91163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966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E4C881-2B2E-D9EA-B271-6A9C075A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BD18A8A-3389-2A09-E1A5-BEF79A013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77B422-6805-F7FF-3B53-F0564C36D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332-C8B3-44B9-81FA-D561697983E6}" type="datetimeFigureOut">
              <a:rPr lang="it-IT" smtClean="0"/>
              <a:t>19/12/2022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0EAC9-E6D7-0FD9-D7F4-67AAA3AD5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DAA8C35-A332-82AE-A093-218E7DBA8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DED1-1B35-4B06-A055-E240B91163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0902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75B40B-F17A-CF32-E40C-61376778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3CB7F7-22B6-E4DC-BA77-2FE41C1D93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9E3BC41-0023-ADC4-ABD0-AAAFA09C3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674FDD5-09FF-CAB9-8CCA-C18DD3D92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332-C8B3-44B9-81FA-D561697983E6}" type="datetimeFigureOut">
              <a:rPr lang="it-IT" smtClean="0"/>
              <a:t>19/12/2022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602761-512F-B2CD-1750-C3FF47B94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BD9CD65-1B3A-1624-6158-DE7896F21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DED1-1B35-4B06-A055-E240B91163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99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FBE92C-3B04-8348-2DAC-DA476E1DF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CEC737F-1CAB-86A2-CA25-BF79321A2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ED46365-F942-312E-542D-A0DA4043D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2F6786B-FDC4-1195-D362-EDE1EE510D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9D75B84-055B-1439-AB52-39ECEFD004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3B410C7-2B9D-91CC-22EE-E70460BF8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332-C8B3-44B9-81FA-D561697983E6}" type="datetimeFigureOut">
              <a:rPr lang="it-IT" smtClean="0"/>
              <a:t>19/12/2022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7412857-3E2D-0A9D-9D3A-FA7F7DD9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E87EF88-64A7-AA59-217A-4292D12DC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DED1-1B35-4B06-A055-E240B91163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5882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953751-9325-6633-1809-6AF367A10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E2213C3-7DDE-4144-14A3-53B0FF4C3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332-C8B3-44B9-81FA-D561697983E6}" type="datetimeFigureOut">
              <a:rPr lang="it-IT" smtClean="0"/>
              <a:t>19/12/2022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9F6FE31-D3A7-0A86-B3F6-CA24B5B0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F72B57-231C-44CA-F439-2CD6897D1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DED1-1B35-4B06-A055-E240B91163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321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BD5AD55-FD64-CFA3-3955-66E6D105C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332-C8B3-44B9-81FA-D561697983E6}" type="datetimeFigureOut">
              <a:rPr lang="it-IT" smtClean="0"/>
              <a:t>19/12/2022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B46F25F-04B8-8A09-9788-CAE443DA0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A669463-68DC-2A79-DF49-DA7AD7F59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DED1-1B35-4B06-A055-E240B91163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8325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6C13EC-30FA-FE7F-26D8-1CD8F79B1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8D7AD9-F3FE-1884-E37E-4A4C90493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90472F1-636E-DC7B-C032-A240B667E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3EACE1E-F937-F7F3-CD6D-7C5A0ABC7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332-C8B3-44B9-81FA-D561697983E6}" type="datetimeFigureOut">
              <a:rPr lang="it-IT" smtClean="0"/>
              <a:t>19/12/2022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4D36EFE-2E5F-841F-5087-6AEC4F877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8110F1-B528-ADE0-21EC-5ED558814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DED1-1B35-4B06-A055-E240B91163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997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F11366-2F21-6C4D-E41F-8F493E60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C064FB4-3A02-6971-BFD7-B3A07057D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8926E3-2876-2EB6-59B7-10F09DC65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11DCD6F-D491-E927-45D9-8469B6E96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332-C8B3-44B9-81FA-D561697983E6}" type="datetimeFigureOut">
              <a:rPr lang="it-IT" smtClean="0"/>
              <a:t>19/12/2022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8ED24DB-5058-3D59-6AE7-C1AA99417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30C3B46-93DF-9AEB-64C4-FB40D310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DED1-1B35-4B06-A055-E240B91163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3319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00613EC-2730-38B8-70BD-7239CCF4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08660F-5733-6B96-44E2-8DE54586B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5673ED-077F-91A0-1875-BE1F98F79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55332-C8B3-44B9-81FA-D561697983E6}" type="datetimeFigureOut">
              <a:rPr lang="it-IT" smtClean="0"/>
              <a:t>19/12/2022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9DAEE0-742B-50AF-4439-641A238E4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67E44D-D200-3AAD-A088-1BB50A6C5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3DED1-1B35-4B06-A055-E240B91163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065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BB0FB2-A8AA-6B6F-A2E5-C9D134E453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C3DF23F-1621-A287-2D67-37DC45EA1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arma&#10;&#10;Descrizione generata automaticamente">
            <a:extLst>
              <a:ext uri="{FF2B5EF4-FFF2-40B4-BE49-F238E27FC236}">
                <a16:creationId xmlns:a16="http://schemas.microsoft.com/office/drawing/2014/main" id="{FB3198BE-7286-40E2-58C7-4A815ACE79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09" y="-73891"/>
            <a:ext cx="12487577" cy="709857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8D2C2D6-D56F-9252-335C-F54A5BF561B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6" y="386048"/>
            <a:ext cx="6183084" cy="1828426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F9E8F692-CC5C-5D83-B864-12B81EEE38FD}"/>
              </a:ext>
            </a:extLst>
          </p:cNvPr>
          <p:cNvSpPr txBox="1">
            <a:spLocks/>
          </p:cNvSpPr>
          <p:nvPr/>
        </p:nvSpPr>
        <p:spPr>
          <a:xfrm>
            <a:off x="3048000" y="329809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b="1" dirty="0">
                <a:solidFill>
                  <a:schemeClr val="bg1"/>
                </a:solidFill>
              </a:rPr>
              <a:t>REALIZZAZIONE DASHBOARD IN POWER BI</a:t>
            </a:r>
          </a:p>
        </p:txBody>
      </p:sp>
      <p:sp>
        <p:nvSpPr>
          <p:cNvPr id="9" name="Subtitle 5">
            <a:extLst>
              <a:ext uri="{FF2B5EF4-FFF2-40B4-BE49-F238E27FC236}">
                <a16:creationId xmlns:a16="http://schemas.microsoft.com/office/drawing/2014/main" id="{64DF8F04-604E-BF77-D9D0-0169CAD0DF29}"/>
              </a:ext>
            </a:extLst>
          </p:cNvPr>
          <p:cNvSpPr txBox="1">
            <a:spLocks/>
          </p:cNvSpPr>
          <p:nvPr/>
        </p:nvSpPr>
        <p:spPr>
          <a:xfrm>
            <a:off x="3048000" y="5570149"/>
            <a:ext cx="9144000" cy="899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CONTEST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7888B62-E349-C02B-46F5-F6F0C301F77B}"/>
              </a:ext>
            </a:extLst>
          </p:cNvPr>
          <p:cNvSpPr txBox="1"/>
          <p:nvPr/>
        </p:nvSpPr>
        <p:spPr>
          <a:xfrm>
            <a:off x="0" y="5614819"/>
            <a:ext cx="5062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Orlando Gian Marco M63001326</a:t>
            </a:r>
          </a:p>
          <a:p>
            <a:r>
              <a:rPr lang="it-IT" sz="2400" dirty="0"/>
              <a:t>Perillo Marco M63001313</a:t>
            </a:r>
          </a:p>
          <a:p>
            <a:r>
              <a:rPr lang="it-IT" sz="2400" dirty="0"/>
              <a:t>Russo Diego M63001335</a:t>
            </a:r>
          </a:p>
        </p:txBody>
      </p:sp>
    </p:spTree>
    <p:extLst>
      <p:ext uri="{BB962C8B-B14F-4D97-AF65-F5344CB8AC3E}">
        <p14:creationId xmlns:p14="http://schemas.microsoft.com/office/powerpoint/2010/main" val="1622888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60953111-CE38-D5BF-E48C-914C9D8E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402" y="-64656"/>
            <a:ext cx="12259613" cy="69226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66CF36-E5F7-1F52-211A-1BAEC716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868" y="51590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REALIZZAZIONE DASHBOARD IN POWER BI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E81930-3C57-02FF-4458-C3399B95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269BB-9CF1-436E-9ADF-E46804694E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579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lang="en-US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76D8FE8-EC01-4DFD-0579-5BFFE5AFBF58}"/>
              </a:ext>
            </a:extLst>
          </p:cNvPr>
          <p:cNvSpPr txBox="1"/>
          <p:nvPr/>
        </p:nvSpPr>
        <p:spPr>
          <a:xfrm>
            <a:off x="58488" y="714372"/>
            <a:ext cx="15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Contest 3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D2A7C96-12BE-59B9-8DB2-4F5C01F77E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39"/>
          <a:stretch/>
        </p:blipFill>
        <p:spPr>
          <a:xfrm>
            <a:off x="838200" y="6334447"/>
            <a:ext cx="367178" cy="36606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F18EBFF-74BC-2ED6-B247-ACC032AFF2FF}"/>
              </a:ext>
            </a:extLst>
          </p:cNvPr>
          <p:cNvSpPr txBox="1"/>
          <p:nvPr/>
        </p:nvSpPr>
        <p:spPr>
          <a:xfrm>
            <a:off x="413339" y="2016620"/>
            <a:ext cx="3001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Infine, abbiamo raccolto in un’unica scheda riepilogativa i dati di maggior rilievo riscontrati dalle analisi precedentemente esposte.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ED61A53-6C3B-EDE9-DD01-E1E2DFA012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6261" y="1839526"/>
            <a:ext cx="7812374" cy="45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23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60953111-CE38-D5BF-E48C-914C9D8E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07" y="-32328"/>
            <a:ext cx="12259613" cy="69226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66CF36-E5F7-1F52-211A-1BAEC716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868" y="51590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REALIZZAZIONE DASHBOARD IN POWER BI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E81930-3C57-02FF-4458-C3399B95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269BB-9CF1-436E-9ADF-E46804694E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579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76D8FE8-EC01-4DFD-0579-5BFFE5AFBF58}"/>
              </a:ext>
            </a:extLst>
          </p:cNvPr>
          <p:cNvSpPr txBox="1"/>
          <p:nvPr/>
        </p:nvSpPr>
        <p:spPr>
          <a:xfrm>
            <a:off x="58488" y="714372"/>
            <a:ext cx="15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Contest 3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D2A7C96-12BE-59B9-8DB2-4F5C01F77E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39"/>
          <a:stretch/>
        </p:blipFill>
        <p:spPr>
          <a:xfrm>
            <a:off x="838200" y="6334447"/>
            <a:ext cx="367178" cy="366068"/>
          </a:xfrm>
          <a:prstGeom prst="rect">
            <a:avLst/>
          </a:prstGeom>
        </p:spPr>
      </p:pic>
      <p:pic>
        <p:nvPicPr>
          <p:cNvPr id="24" name="Immagine 2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F6E3241-1E9E-67EF-1B29-E708B87CA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951" y="2061737"/>
            <a:ext cx="7759858" cy="331715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A939EE-5825-A757-C7E0-C99C8A027AC7}"/>
              </a:ext>
            </a:extLst>
          </p:cNvPr>
          <p:cNvSpPr txBox="1"/>
          <p:nvPr/>
        </p:nvSpPr>
        <p:spPr>
          <a:xfrm>
            <a:off x="447869" y="2016620"/>
            <a:ext cx="30019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 dashboard è stata realizzata a valle di un’attenta analisi dei dati (</a:t>
            </a:r>
            <a:r>
              <a:rPr lang="it-IT" sz="1600" i="1" dirty="0"/>
              <a:t>Data</a:t>
            </a:r>
            <a:r>
              <a:rPr lang="it-IT" sz="1600" b="1" dirty="0"/>
              <a:t> </a:t>
            </a:r>
            <a:r>
              <a:rPr lang="it-IT" sz="1600" i="1" dirty="0" err="1"/>
              <a:t>Understanding</a:t>
            </a:r>
            <a:r>
              <a:rPr lang="it-IT" sz="1600" dirty="0"/>
              <a:t>). I dati presentati nel contest sono rilevazioni relative alla mungitura di bovini effettuata da due robot differenti. </a:t>
            </a:r>
          </a:p>
          <a:p>
            <a:endParaRPr lang="it-IT" sz="1600" dirty="0"/>
          </a:p>
          <a:p>
            <a:r>
              <a:rPr lang="it-IT" sz="1600" dirty="0"/>
              <a:t>Al termine della fase di data </a:t>
            </a:r>
            <a:r>
              <a:rPr lang="it-IT" sz="1600" dirty="0" err="1"/>
              <a:t>understanding</a:t>
            </a:r>
            <a:r>
              <a:rPr lang="it-IT" sz="1600" dirty="0"/>
              <a:t>, siamo passati alla fase di </a:t>
            </a:r>
            <a:r>
              <a:rPr lang="it-IT" sz="1600" dirty="0" err="1"/>
              <a:t>pre</a:t>
            </a:r>
            <a:r>
              <a:rPr lang="it-IT" sz="1600" dirty="0"/>
              <a:t>-processing dove i diversi dataset forniti sono stati raccolti in un unico file da cui sono state eliminate tutte le righe che presentavano valori mancanti.</a:t>
            </a:r>
          </a:p>
        </p:txBody>
      </p:sp>
    </p:spTree>
    <p:extLst>
      <p:ext uri="{BB962C8B-B14F-4D97-AF65-F5344CB8AC3E}">
        <p14:creationId xmlns:p14="http://schemas.microsoft.com/office/powerpoint/2010/main" val="1331379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60953111-CE38-D5BF-E48C-914C9D8E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613" y="-64655"/>
            <a:ext cx="12259613" cy="69226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66CF36-E5F7-1F52-211A-1BAEC716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868" y="51590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REALIZZAZIONE DASHBOARD IN POWER BI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E81930-3C57-02FF-4458-C3399B95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269BB-9CF1-436E-9ADF-E46804694E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579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lang="en-US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76D8FE8-EC01-4DFD-0579-5BFFE5AFBF58}"/>
              </a:ext>
            </a:extLst>
          </p:cNvPr>
          <p:cNvSpPr txBox="1"/>
          <p:nvPr/>
        </p:nvSpPr>
        <p:spPr>
          <a:xfrm>
            <a:off x="58488" y="714372"/>
            <a:ext cx="15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Contest 3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D2A7C96-12BE-59B9-8DB2-4F5C01F77E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39"/>
          <a:stretch/>
        </p:blipFill>
        <p:spPr>
          <a:xfrm>
            <a:off x="838200" y="6334447"/>
            <a:ext cx="367178" cy="36606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62E30B9-CE6C-141F-B928-E0B8657ED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00" y="1818001"/>
            <a:ext cx="7812000" cy="437889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5774CA1-198F-5B2D-DB92-D975A79E0756}"/>
              </a:ext>
            </a:extLst>
          </p:cNvPr>
          <p:cNvSpPr txBox="1"/>
          <p:nvPr/>
        </p:nvSpPr>
        <p:spPr>
          <a:xfrm>
            <a:off x="447869" y="2016620"/>
            <a:ext cx="30019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 dashboard è organizzata in modo da fornire una panoramica immediata dell'oggetto dell'analisi attraverso l'utilizzo di sfondi e parole chiave nella pagina iniziale. Per facilitare la visualizzazione delle varie analisi, queste sono state suddivise in diverse sezioni, utilizzando più pagine. </a:t>
            </a:r>
          </a:p>
          <a:p>
            <a:endParaRPr lang="it-IT" sz="1600" dirty="0"/>
          </a:p>
          <a:p>
            <a:r>
              <a:rPr lang="it-IT" sz="1600" dirty="0"/>
              <a:t>Una barra di navigazione presente in ogni pagina della dashboard consente di passare rapidamente tra le diverse analisi.</a:t>
            </a:r>
          </a:p>
        </p:txBody>
      </p:sp>
    </p:spTree>
    <p:extLst>
      <p:ext uri="{BB962C8B-B14F-4D97-AF65-F5344CB8AC3E}">
        <p14:creationId xmlns:p14="http://schemas.microsoft.com/office/powerpoint/2010/main" val="331061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60953111-CE38-D5BF-E48C-914C9D8E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402" y="-64656"/>
            <a:ext cx="12259613" cy="69226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66CF36-E5F7-1F52-211A-1BAEC716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868" y="51590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REALIZZAZIONE DASHBOARD IN POWER BI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E81930-3C57-02FF-4458-C3399B95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269BB-9CF1-436E-9ADF-E46804694E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579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lang="en-US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76D8FE8-EC01-4DFD-0579-5BFFE5AFBF58}"/>
              </a:ext>
            </a:extLst>
          </p:cNvPr>
          <p:cNvSpPr txBox="1"/>
          <p:nvPr/>
        </p:nvSpPr>
        <p:spPr>
          <a:xfrm>
            <a:off x="58488" y="714372"/>
            <a:ext cx="15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Contest 3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D2A7C96-12BE-59B9-8DB2-4F5C01F77E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39"/>
          <a:stretch/>
        </p:blipFill>
        <p:spPr>
          <a:xfrm>
            <a:off x="838200" y="6334447"/>
            <a:ext cx="367178" cy="36606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3D0ACC9-676C-07E5-745B-F63DE7EE44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411" y="1816506"/>
            <a:ext cx="7812274" cy="451794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19AF2B0-6436-7D99-894B-B073EBCD62F6}"/>
              </a:ext>
            </a:extLst>
          </p:cNvPr>
          <p:cNvSpPr txBox="1"/>
          <p:nvPr/>
        </p:nvSpPr>
        <p:spPr>
          <a:xfrm>
            <a:off x="436983" y="2016620"/>
            <a:ext cx="30019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/>
              <a:t>Le rilevazioni sul vecchio robot sono state effettuate durante il periodo compreso tra maggio 2019 e giugno 2020.</a:t>
            </a:r>
          </a:p>
          <a:p>
            <a:endParaRPr lang="it-IT" sz="1800" dirty="0"/>
          </a:p>
          <a:p>
            <a:r>
              <a:rPr lang="it-IT" sz="1800" dirty="0"/>
              <a:t>In questo arco temporale i bovini hanno prodotto il maggior quantitativo di latte nel mese di giugno.</a:t>
            </a:r>
          </a:p>
        </p:txBody>
      </p:sp>
    </p:spTree>
    <p:extLst>
      <p:ext uri="{BB962C8B-B14F-4D97-AF65-F5344CB8AC3E}">
        <p14:creationId xmlns:p14="http://schemas.microsoft.com/office/powerpoint/2010/main" val="2997160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60953111-CE38-D5BF-E48C-914C9D8E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655"/>
            <a:ext cx="12259613" cy="69226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66CF36-E5F7-1F52-211A-1BAEC716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868" y="51590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REALIZZAZIONE DASHBOARD IN POWER BI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E81930-3C57-02FF-4458-C3399B95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269BB-9CF1-436E-9ADF-E46804694E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579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lang="en-US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76D8FE8-EC01-4DFD-0579-5BFFE5AFBF58}"/>
              </a:ext>
            </a:extLst>
          </p:cNvPr>
          <p:cNvSpPr txBox="1"/>
          <p:nvPr/>
        </p:nvSpPr>
        <p:spPr>
          <a:xfrm>
            <a:off x="58488" y="714372"/>
            <a:ext cx="15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Contest 3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D2A7C96-12BE-59B9-8DB2-4F5C01F77E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39"/>
          <a:stretch/>
        </p:blipFill>
        <p:spPr>
          <a:xfrm>
            <a:off x="838200" y="6334447"/>
            <a:ext cx="367178" cy="36606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CEDC783-A11A-482A-D318-28736D9D0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00" y="1838350"/>
            <a:ext cx="7812374" cy="4518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AB8BC45-ADFB-2A61-3020-671303A17D89}"/>
              </a:ext>
            </a:extLst>
          </p:cNvPr>
          <p:cNvSpPr txBox="1"/>
          <p:nvPr/>
        </p:nvSpPr>
        <p:spPr>
          <a:xfrm>
            <a:off x="436983" y="2016620"/>
            <a:ext cx="300199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700" dirty="0"/>
              <a:t>Le rilevazioni sul nuovo robot sono state effettuate durante il periodo compreso tra giugno 2020 e maggio 2022.</a:t>
            </a:r>
          </a:p>
          <a:p>
            <a:endParaRPr lang="it-IT" sz="1700" dirty="0"/>
          </a:p>
          <a:p>
            <a:r>
              <a:rPr lang="it-IT" sz="1700" dirty="0"/>
              <a:t>Tramite Power BI è stato possibile effettuare una predizione sulla produzione giornaliera con una confidenza del 90% per un anno. Ovviamente all’aumentare del tempo, l’intervallo di confidenza si allarga sempre di più a causa dell’aumento dell’incertezza.</a:t>
            </a:r>
          </a:p>
        </p:txBody>
      </p:sp>
    </p:spTree>
    <p:extLst>
      <p:ext uri="{BB962C8B-B14F-4D97-AF65-F5344CB8AC3E}">
        <p14:creationId xmlns:p14="http://schemas.microsoft.com/office/powerpoint/2010/main" val="918204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60953111-CE38-D5BF-E48C-914C9D8E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402" y="-64656"/>
            <a:ext cx="12259613" cy="69226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66CF36-E5F7-1F52-211A-1BAEC716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868" y="51590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REALIZZAZIONE DASHBOARD IN POWER BI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E81930-3C57-02FF-4458-C3399B95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269BB-9CF1-436E-9ADF-E46804694E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579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76D8FE8-EC01-4DFD-0579-5BFFE5AFBF58}"/>
              </a:ext>
            </a:extLst>
          </p:cNvPr>
          <p:cNvSpPr txBox="1"/>
          <p:nvPr/>
        </p:nvSpPr>
        <p:spPr>
          <a:xfrm>
            <a:off x="58488" y="714372"/>
            <a:ext cx="15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Contest 3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D2A7C96-12BE-59B9-8DB2-4F5C01F77E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39"/>
          <a:stretch/>
        </p:blipFill>
        <p:spPr>
          <a:xfrm>
            <a:off x="838200" y="6334447"/>
            <a:ext cx="367178" cy="36606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AC97A38-02D1-C7AE-1EC1-DA3B9DC922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00" y="1818000"/>
            <a:ext cx="7812374" cy="4518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0DCE89-7B7F-EBBB-D258-77C0FDCC21A1}"/>
              </a:ext>
            </a:extLst>
          </p:cNvPr>
          <p:cNvSpPr txBox="1"/>
          <p:nvPr/>
        </p:nvSpPr>
        <p:spPr>
          <a:xfrm>
            <a:off x="413339" y="2016620"/>
            <a:ext cx="30019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Dall'analisi dei dati è emerso che durante l'utilizzo del nuovo robot per la mungitura dei bovini, il numero di capezzoli non trovati è maggiore rispetto a quello ottenuto con l'utilizzo del vecchio robot. </a:t>
            </a:r>
          </a:p>
          <a:p>
            <a:endParaRPr lang="it-IT" sz="1600" dirty="0"/>
          </a:p>
          <a:p>
            <a:r>
              <a:rPr lang="it-IT" sz="1600" dirty="0"/>
              <a:t>Ciò è dovuto al fatto che il nuovo robot si attacca ai capezzoli dei bovini in modo meno invasivo. Questo comporta anche uno stato di salute migliore per i bovini stessi come si evince dalla slide successiva.</a:t>
            </a:r>
          </a:p>
        </p:txBody>
      </p:sp>
    </p:spTree>
    <p:extLst>
      <p:ext uri="{BB962C8B-B14F-4D97-AF65-F5344CB8AC3E}">
        <p14:creationId xmlns:p14="http://schemas.microsoft.com/office/powerpoint/2010/main" val="4141707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60953111-CE38-D5BF-E48C-914C9D8E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402" y="-64656"/>
            <a:ext cx="12259613" cy="69226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66CF36-E5F7-1F52-211A-1BAEC716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868" y="51590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REALIZZAZIONE DASHBOARD IN POWER BI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E81930-3C57-02FF-4458-C3399B95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269BB-9CF1-436E-9ADF-E46804694E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579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76D8FE8-EC01-4DFD-0579-5BFFE5AFBF58}"/>
              </a:ext>
            </a:extLst>
          </p:cNvPr>
          <p:cNvSpPr txBox="1"/>
          <p:nvPr/>
        </p:nvSpPr>
        <p:spPr>
          <a:xfrm>
            <a:off x="58488" y="714372"/>
            <a:ext cx="15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Contest 3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D2A7C96-12BE-59B9-8DB2-4F5C01F77E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39"/>
          <a:stretch/>
        </p:blipFill>
        <p:spPr>
          <a:xfrm>
            <a:off x="838200" y="6334447"/>
            <a:ext cx="367178" cy="36606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3FCE57F-C3FF-52C4-6CFD-086409628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25" y="1837050"/>
            <a:ext cx="7812375" cy="4518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53B6AD6-7A97-EABC-E532-B67CCBE9C6A9}"/>
              </a:ext>
            </a:extLst>
          </p:cNvPr>
          <p:cNvSpPr txBox="1"/>
          <p:nvPr/>
        </p:nvSpPr>
        <p:spPr>
          <a:xfrm>
            <a:off x="413339" y="2016620"/>
            <a:ext cx="30019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Dalle nostre analisi infatti è stato possibile riscontrare che la media di sangue rilevato all’interno del latte è risultato essere minore per ogni capezzolo. </a:t>
            </a:r>
          </a:p>
          <a:p>
            <a:endParaRPr lang="it-IT" dirty="0"/>
          </a:p>
          <a:p>
            <a:r>
              <a:rPr lang="it-IT" dirty="0"/>
              <a:t>Dunque, la media complessiva di sangue prelevata dai bovini dal nuovo robot risulta essere, ovviamente, inferiore rispetto a quella prelevata dal vecchio robot. </a:t>
            </a:r>
          </a:p>
        </p:txBody>
      </p:sp>
    </p:spTree>
    <p:extLst>
      <p:ext uri="{BB962C8B-B14F-4D97-AF65-F5344CB8AC3E}">
        <p14:creationId xmlns:p14="http://schemas.microsoft.com/office/powerpoint/2010/main" val="3894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60953111-CE38-D5BF-E48C-914C9D8E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402" y="-64656"/>
            <a:ext cx="12259613" cy="69226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66CF36-E5F7-1F52-211A-1BAEC716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868" y="51590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REALIZZAZIONE DASHBOARD IN POWER BI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E81930-3C57-02FF-4458-C3399B95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269BB-9CF1-436E-9ADF-E46804694E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579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lang="en-US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76D8FE8-EC01-4DFD-0579-5BFFE5AFBF58}"/>
              </a:ext>
            </a:extLst>
          </p:cNvPr>
          <p:cNvSpPr txBox="1"/>
          <p:nvPr/>
        </p:nvSpPr>
        <p:spPr>
          <a:xfrm>
            <a:off x="58488" y="714372"/>
            <a:ext cx="15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Contest 3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D2A7C96-12BE-59B9-8DB2-4F5C01F77E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39"/>
          <a:stretch/>
        </p:blipFill>
        <p:spPr>
          <a:xfrm>
            <a:off x="838200" y="6334447"/>
            <a:ext cx="367178" cy="36606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BC88D65-5D9D-C2B4-1876-24AC42173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00" y="1818000"/>
            <a:ext cx="7812375" cy="4518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6AF7D88-389A-88B1-1309-5EC03327C73D}"/>
              </a:ext>
            </a:extLst>
          </p:cNvPr>
          <p:cNvSpPr txBox="1"/>
          <p:nvPr/>
        </p:nvSpPr>
        <p:spPr>
          <a:xfrm>
            <a:off x="413339" y="2016620"/>
            <a:ext cx="30019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Un’altra analisi che abbiamo effettuato è relativa alla produzione mensile media.</a:t>
            </a:r>
          </a:p>
          <a:p>
            <a:endParaRPr lang="it-IT" dirty="0"/>
          </a:p>
          <a:p>
            <a:r>
              <a:rPr lang="it-IT" dirty="0"/>
              <a:t>Come è possibile notare dal grafico, la produzione mensile media registrata col nuovo robot è risultata essere superiore a quella riscontrata col vecchio robot.</a:t>
            </a:r>
          </a:p>
        </p:txBody>
      </p:sp>
    </p:spTree>
    <p:extLst>
      <p:ext uri="{BB962C8B-B14F-4D97-AF65-F5344CB8AC3E}">
        <p14:creationId xmlns:p14="http://schemas.microsoft.com/office/powerpoint/2010/main" val="2533831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60953111-CE38-D5BF-E48C-914C9D8E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402" y="-64656"/>
            <a:ext cx="12259613" cy="69226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66CF36-E5F7-1F52-211A-1BAEC716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868" y="51590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REALIZZAZIONE DASHBOARD IN POWER BI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E81930-3C57-02FF-4458-C3399B95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269BB-9CF1-436E-9ADF-E46804694E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579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76D8FE8-EC01-4DFD-0579-5BFFE5AFBF58}"/>
              </a:ext>
            </a:extLst>
          </p:cNvPr>
          <p:cNvSpPr txBox="1"/>
          <p:nvPr/>
        </p:nvSpPr>
        <p:spPr>
          <a:xfrm>
            <a:off x="58488" y="714372"/>
            <a:ext cx="15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Contest 3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D2A7C96-12BE-59B9-8DB2-4F5C01F77E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39"/>
          <a:stretch/>
        </p:blipFill>
        <p:spPr>
          <a:xfrm>
            <a:off x="838200" y="6334447"/>
            <a:ext cx="367178" cy="36606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71B2234-A7EF-B8DB-AF46-4AC59EAE79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261" y="1839526"/>
            <a:ext cx="7812374" cy="4518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019CC11-74CE-A58B-53E5-88A7A9E3F7E2}"/>
              </a:ext>
            </a:extLst>
          </p:cNvPr>
          <p:cNvSpPr txBox="1"/>
          <p:nvPr/>
        </p:nvSpPr>
        <p:spPr>
          <a:xfrm>
            <a:off x="413339" y="2016620"/>
            <a:ext cx="3001999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Abbiamo riportato, inoltre, un confronto tra il numero di bovini presenti all’interno dell’azienda agricola prima e dopo l’introduzione del nuovo robot.</a:t>
            </a:r>
          </a:p>
          <a:p>
            <a:endParaRPr lang="it-IT" sz="1500" dirty="0"/>
          </a:p>
          <a:p>
            <a:r>
              <a:rPr lang="it-IT" sz="1500" dirty="0"/>
              <a:t>A causa della vendita o della morte di alcuni bovini il numero di animali in comune tra il vecchio ed il nuovo robot è risultato essere 223. Abbiamo riportato i dati relativi alla media di produzione dei singoli bovini ed, anche in questo caso, i valori ottenuti dal nuovo robot sono risultati essere superiori rispetto a quelli registrato dal vecchio robot.</a:t>
            </a:r>
          </a:p>
          <a:p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678325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603</Words>
  <Application>Microsoft Office PowerPoint</Application>
  <PresentationFormat>Widescreen</PresentationFormat>
  <Paragraphs>67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di Office</vt:lpstr>
      <vt:lpstr>Presentazione standard di PowerPoint</vt:lpstr>
      <vt:lpstr>REALIZZAZIONE DASHBOARD IN POWER BI</vt:lpstr>
      <vt:lpstr>REALIZZAZIONE DASHBOARD IN POWER BI</vt:lpstr>
      <vt:lpstr>REALIZZAZIONE DASHBOARD IN POWER BI</vt:lpstr>
      <vt:lpstr>REALIZZAZIONE DASHBOARD IN POWER BI</vt:lpstr>
      <vt:lpstr>REALIZZAZIONE DASHBOARD IN POWER BI</vt:lpstr>
      <vt:lpstr>REALIZZAZIONE DASHBOARD IN POWER BI</vt:lpstr>
      <vt:lpstr>REALIZZAZIONE DASHBOARD IN POWER BI</vt:lpstr>
      <vt:lpstr>REALIZZAZIONE DASHBOARD IN POWER BI</vt:lpstr>
      <vt:lpstr>REALIZZAZIONE DASHBOARD IN POWER BI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Marco Perillo</dc:creator>
  <cp:lastModifiedBy>Diego Russo</cp:lastModifiedBy>
  <cp:revision>22</cp:revision>
  <dcterms:created xsi:type="dcterms:W3CDTF">2022-05-28T10:27:07Z</dcterms:created>
  <dcterms:modified xsi:type="dcterms:W3CDTF">2022-12-19T09:02:50Z</dcterms:modified>
</cp:coreProperties>
</file>